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embeddedFontLst>
    <p:embeddedFont>
      <p:font typeface="Open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OpenSans-bold.fntdata"/><Relationship Id="rId12" Type="http://schemas.openxmlformats.org/officeDocument/2006/relationships/slide" Target="slides/slide8.xml"/><Relationship Id="rId34" Type="http://schemas.openxmlformats.org/officeDocument/2006/relationships/font" Target="fonts/OpenSans-regular.fntdata"/><Relationship Id="rId15" Type="http://schemas.openxmlformats.org/officeDocument/2006/relationships/slide" Target="slides/slide11.xml"/><Relationship Id="rId37" Type="http://schemas.openxmlformats.org/officeDocument/2006/relationships/font" Target="fonts/OpenSans-boldItalic.fntdata"/><Relationship Id="rId14" Type="http://schemas.openxmlformats.org/officeDocument/2006/relationships/slide" Target="slides/slide10.xml"/><Relationship Id="rId36" Type="http://schemas.openxmlformats.org/officeDocument/2006/relationships/font" Target="fonts/OpenSans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>
            <p:ph type="ctrTitle"/>
          </p:nvPr>
        </p:nvSpPr>
        <p:spPr>
          <a:xfrm>
            <a:off x="311708" y="4421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25857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4" name="Shape 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92652">
            <a:off x="3006600" y="4155103"/>
            <a:ext cx="1642128" cy="873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882226">
            <a:off x="5055682" y="3792973"/>
            <a:ext cx="2407034" cy="623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53928">
            <a:off x="7337079" y="3395260"/>
            <a:ext cx="1680317" cy="1666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82669">
            <a:off x="4779311" y="3967063"/>
            <a:ext cx="1074654" cy="1074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353552">
            <a:off x="1550838" y="3881085"/>
            <a:ext cx="1354824" cy="1129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Shape 4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Shape 4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Shape 4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pen Sans"/>
              <a:buChar char="●"/>
              <a:defRPr sz="1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9" name="Shape 9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 rot="-1144081">
            <a:off x="128606" y="4116470"/>
            <a:ext cx="1442731" cy="81369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9.gif"/><Relationship Id="rId5" Type="http://schemas.openxmlformats.org/officeDocument/2006/relationships/image" Target="../media/image15.png"/><Relationship Id="rId6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Relationship Id="rId4" Type="http://schemas.openxmlformats.org/officeDocument/2006/relationships/image" Target="../media/image3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133.186.134.34:8060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ctrTitle"/>
          </p:nvPr>
        </p:nvSpPr>
        <p:spPr>
          <a:xfrm>
            <a:off x="311708" y="442175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Final Project</a:t>
            </a:r>
            <a:endParaRPr/>
          </a:p>
        </p:txBody>
      </p:sp>
      <p:sp>
        <p:nvSpPr>
          <p:cNvPr id="61" name="Shape 61"/>
          <p:cNvSpPr txBox="1"/>
          <p:nvPr>
            <p:ph idx="1" type="subTitle"/>
          </p:nvPr>
        </p:nvSpPr>
        <p:spPr>
          <a:xfrm>
            <a:off x="311700" y="25857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최신기술프로젝트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Mask R-CNN</a:t>
            </a:r>
            <a:endParaRPr/>
          </a:p>
        </p:txBody>
      </p: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104" y="1277774"/>
            <a:ext cx="7256200" cy="354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About Datasets</a:t>
            </a:r>
            <a:endParaRPr/>
          </a:p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311700" y="1152475"/>
            <a:ext cx="424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In Cell tracking Challenge</a:t>
            </a:r>
            <a:endParaRPr>
              <a:solidFill>
                <a:srgbClr val="FFFFFF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FFFFFF"/>
                </a:solidFill>
              </a:rPr>
              <a:t>we get cell </a:t>
            </a:r>
            <a:r>
              <a:rPr lang="ko">
                <a:solidFill>
                  <a:srgbClr val="FFFFFF"/>
                </a:solidFill>
              </a:rPr>
              <a:t>video sequences of fluorescent counterstained nuclei or cells moving on top or immersed in a substrate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175" y="1017725"/>
            <a:ext cx="3893125" cy="379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1829" y="759870"/>
            <a:ext cx="2770522" cy="239715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Data Preprocessing in local</a:t>
            </a:r>
            <a:endParaRPr/>
          </a:p>
        </p:txBody>
      </p:sp>
      <p:pic>
        <p:nvPicPr>
          <p:cNvPr id="142" name="Shape 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075" y="1082350"/>
            <a:ext cx="3170874" cy="3090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Shape 143"/>
          <p:cNvCxnSpPr/>
          <p:nvPr/>
        </p:nvCxnSpPr>
        <p:spPr>
          <a:xfrm>
            <a:off x="3520913" y="2741600"/>
            <a:ext cx="1601700" cy="0"/>
          </a:xfrm>
          <a:prstGeom prst="straightConnector1">
            <a:avLst/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4" name="Shape 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4225" y="1254670"/>
            <a:ext cx="2862650" cy="247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90400" y="1785100"/>
            <a:ext cx="2688774" cy="232642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/>
        </p:nvSpPr>
        <p:spPr>
          <a:xfrm>
            <a:off x="5754225" y="4111525"/>
            <a:ext cx="16626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Frame Split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Data Preprocessing in local</a:t>
            </a:r>
            <a:endParaRPr/>
          </a:p>
        </p:txBody>
      </p:sp>
      <p:cxnSp>
        <p:nvCxnSpPr>
          <p:cNvPr id="152" name="Shape 152"/>
          <p:cNvCxnSpPr/>
          <p:nvPr/>
        </p:nvCxnSpPr>
        <p:spPr>
          <a:xfrm>
            <a:off x="3080413" y="2666825"/>
            <a:ext cx="1601700" cy="0"/>
          </a:xfrm>
          <a:prstGeom prst="straightConnector1">
            <a:avLst/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" name="Shape 153"/>
          <p:cNvSpPr txBox="1"/>
          <p:nvPr/>
        </p:nvSpPr>
        <p:spPr>
          <a:xfrm>
            <a:off x="3118100" y="3342600"/>
            <a:ext cx="16626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Split 103 Batch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4" name="Shape 154"/>
          <p:cNvGrpSpPr/>
          <p:nvPr/>
        </p:nvGrpSpPr>
        <p:grpSpPr>
          <a:xfrm>
            <a:off x="541598" y="1409514"/>
            <a:ext cx="2406074" cy="2390735"/>
            <a:chOff x="40125" y="895920"/>
            <a:chExt cx="3741951" cy="3351655"/>
          </a:xfrm>
        </p:grpSpPr>
        <p:pic>
          <p:nvPicPr>
            <p:cNvPr id="155" name="Shape 1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11554" y="895920"/>
              <a:ext cx="2770522" cy="2397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Shape 1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3950" y="1390720"/>
              <a:ext cx="2862650" cy="2476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Shape 1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125" y="1921150"/>
              <a:ext cx="2688774" cy="23264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" name="Shape 158"/>
          <p:cNvGrpSpPr/>
          <p:nvPr/>
        </p:nvGrpSpPr>
        <p:grpSpPr>
          <a:xfrm>
            <a:off x="5083325" y="2145925"/>
            <a:ext cx="1530725" cy="1196687"/>
            <a:chOff x="5544150" y="1732550"/>
            <a:chExt cx="1530725" cy="1196687"/>
          </a:xfrm>
        </p:grpSpPr>
        <p:pic>
          <p:nvPicPr>
            <p:cNvPr id="159" name="Shape 15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170125" y="1732550"/>
              <a:ext cx="904750" cy="64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Shape 16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000700" y="1861300"/>
              <a:ext cx="904750" cy="64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Shape 1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851600" y="2018125"/>
              <a:ext cx="904750" cy="64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Shape 16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54225" y="2153675"/>
              <a:ext cx="904750" cy="64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Shape 16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544150" y="2280538"/>
              <a:ext cx="904750" cy="648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/>
        </p:nvSpPr>
        <p:spPr>
          <a:xfrm>
            <a:off x="275375" y="1368050"/>
            <a:ext cx="3286800" cy="2425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Data A</a:t>
            </a:r>
            <a:r>
              <a:rPr lang="ko"/>
              <a:t>cquisition from I</a:t>
            </a:r>
            <a:r>
              <a:rPr lang="ko"/>
              <a:t>mage</a:t>
            </a:r>
            <a:endParaRPr/>
          </a:p>
        </p:txBody>
      </p:sp>
      <p:pic>
        <p:nvPicPr>
          <p:cNvPr id="170" name="Shape 170"/>
          <p:cNvPicPr preferRelativeResize="0"/>
          <p:nvPr/>
        </p:nvPicPr>
        <p:blipFill rotWithShape="1">
          <a:blip r:embed="rId3">
            <a:alphaModFix/>
          </a:blip>
          <a:srcRect b="20882" l="11823" r="8666" t="21223"/>
          <a:stretch/>
        </p:blipFill>
        <p:spPr>
          <a:xfrm>
            <a:off x="5731907" y="1017725"/>
            <a:ext cx="3055744" cy="22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59341"/>
            <a:ext cx="3181554" cy="2287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5">
            <a:alphaModFix/>
          </a:blip>
          <a:srcRect b="51214" l="0" r="32336" t="0"/>
          <a:stretch/>
        </p:blipFill>
        <p:spPr>
          <a:xfrm>
            <a:off x="4128475" y="3908700"/>
            <a:ext cx="4950351" cy="1048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Shape 173"/>
          <p:cNvCxnSpPr/>
          <p:nvPr/>
        </p:nvCxnSpPr>
        <p:spPr>
          <a:xfrm>
            <a:off x="3659975" y="2730850"/>
            <a:ext cx="1601700" cy="0"/>
          </a:xfrm>
          <a:prstGeom prst="straightConnector1">
            <a:avLst/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" name="Shape 174"/>
          <p:cNvSpPr txBox="1"/>
          <p:nvPr/>
        </p:nvSpPr>
        <p:spPr>
          <a:xfrm>
            <a:off x="3752600" y="1870250"/>
            <a:ext cx="16626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Mask R-CNN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" name="Shape 175"/>
          <p:cNvSpPr txBox="1"/>
          <p:nvPr/>
        </p:nvSpPr>
        <p:spPr>
          <a:xfrm>
            <a:off x="6302125" y="487325"/>
            <a:ext cx="16626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Result Image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6" name="Shape 176"/>
          <p:cNvSpPr txBox="1"/>
          <p:nvPr/>
        </p:nvSpPr>
        <p:spPr>
          <a:xfrm>
            <a:off x="5814950" y="3456150"/>
            <a:ext cx="16626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Metadata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HDFS</a:t>
            </a:r>
            <a:endParaRPr/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5234450" y="1152475"/>
            <a:ext cx="359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925" y="1152475"/>
            <a:ext cx="4617200" cy="37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3166" y="1152475"/>
            <a:ext cx="4160910" cy="373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spark</a:t>
            </a:r>
            <a:endParaRPr/>
          </a:p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325800" y="1152475"/>
            <a:ext cx="2506500" cy="29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 master ,3 worker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standalone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cluster mode </a:t>
            </a:r>
            <a:endParaRPr/>
          </a:p>
        </p:txBody>
      </p:sp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702176" cy="295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 txBox="1"/>
          <p:nvPr>
            <p:ph idx="1" type="body"/>
          </p:nvPr>
        </p:nvSpPr>
        <p:spPr>
          <a:xfrm>
            <a:off x="1909538" y="4320200"/>
            <a:ext cx="250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&lt;spark web ui&gt;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Spark Processing - Image preprocessing</a:t>
            </a:r>
            <a:endParaRPr/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925" y="1182376"/>
            <a:ext cx="4111300" cy="298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Shape 199"/>
          <p:cNvSpPr txBox="1"/>
          <p:nvPr/>
        </p:nvSpPr>
        <p:spPr>
          <a:xfrm>
            <a:off x="1518625" y="4168100"/>
            <a:ext cx="59238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Image has a </a:t>
            </a:r>
            <a:r>
              <a:rPr b="1" lang="ko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noise</a:t>
            </a:r>
            <a:r>
              <a:rPr lang="ko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!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Spark Processing - Image preprocessing</a:t>
            </a:r>
            <a:endParaRPr/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150" y="1100051"/>
            <a:ext cx="4111300" cy="298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 txBox="1"/>
          <p:nvPr/>
        </p:nvSpPr>
        <p:spPr>
          <a:xfrm>
            <a:off x="1518625" y="4168100"/>
            <a:ext cx="59238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Image has a </a:t>
            </a:r>
            <a:r>
              <a:rPr b="1" lang="ko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noise</a:t>
            </a:r>
            <a:r>
              <a:rPr lang="ko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!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  algorithm does not work well!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7" name="Shape 207"/>
          <p:cNvPicPr preferRelativeResize="0"/>
          <p:nvPr/>
        </p:nvPicPr>
        <p:blipFill rotWithShape="1">
          <a:blip r:embed="rId4">
            <a:alphaModFix/>
          </a:blip>
          <a:srcRect b="5993" l="2371" r="3146" t="5337"/>
          <a:stretch/>
        </p:blipFill>
        <p:spPr>
          <a:xfrm>
            <a:off x="4889725" y="1322025"/>
            <a:ext cx="3457276" cy="252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Spark Processing - Image preprocessing</a:t>
            </a:r>
            <a:endParaRPr/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150" y="1100051"/>
            <a:ext cx="4111300" cy="298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 txBox="1"/>
          <p:nvPr/>
        </p:nvSpPr>
        <p:spPr>
          <a:xfrm>
            <a:off x="1518625" y="4168100"/>
            <a:ext cx="59238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Apply median filter in spark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5" name="Shape 2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2850" y="1170125"/>
            <a:ext cx="3772225" cy="273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Want Information From Image ! </a:t>
            </a:r>
            <a:endParaRPr/>
          </a:p>
        </p:txBody>
      </p:sp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57563"/>
            <a:ext cx="2657987" cy="176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5775" y="2002875"/>
            <a:ext cx="3156275" cy="1822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Shape 69"/>
          <p:cNvCxnSpPr/>
          <p:nvPr/>
        </p:nvCxnSpPr>
        <p:spPr>
          <a:xfrm flipH="1" rot="10800000">
            <a:off x="3388050" y="2864000"/>
            <a:ext cx="1909200" cy="9300"/>
          </a:xfrm>
          <a:prstGeom prst="straightConnector1">
            <a:avLst/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" name="Shape 70"/>
          <p:cNvSpPr txBox="1"/>
          <p:nvPr/>
        </p:nvSpPr>
        <p:spPr>
          <a:xfrm>
            <a:off x="3378700" y="3238300"/>
            <a:ext cx="16626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Get </a:t>
            </a:r>
            <a:r>
              <a:rPr lang="ko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Information</a:t>
            </a:r>
            <a:r>
              <a:rPr lang="ko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!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Spark Processing - Image preprocessing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Shape 221"/>
          <p:cNvPicPr preferRelativeResize="0"/>
          <p:nvPr/>
        </p:nvPicPr>
        <p:blipFill rotWithShape="1">
          <a:blip r:embed="rId3">
            <a:alphaModFix/>
          </a:blip>
          <a:srcRect b="23419" l="15561" r="11990" t="23451"/>
          <a:stretch/>
        </p:blipFill>
        <p:spPr>
          <a:xfrm>
            <a:off x="4685100" y="1310275"/>
            <a:ext cx="3726524" cy="27327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" name="Shape 222"/>
          <p:cNvCxnSpPr/>
          <p:nvPr/>
        </p:nvCxnSpPr>
        <p:spPr>
          <a:xfrm>
            <a:off x="3390725" y="4464875"/>
            <a:ext cx="1601700" cy="0"/>
          </a:xfrm>
          <a:prstGeom prst="straightConnector1">
            <a:avLst/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3" name="Shape 223"/>
          <p:cNvPicPr preferRelativeResize="0"/>
          <p:nvPr/>
        </p:nvPicPr>
        <p:blipFill rotWithShape="1">
          <a:blip r:embed="rId4">
            <a:alphaModFix/>
          </a:blip>
          <a:srcRect b="5993" l="2371" r="3146" t="5337"/>
          <a:stretch/>
        </p:blipFill>
        <p:spPr>
          <a:xfrm>
            <a:off x="570825" y="1310263"/>
            <a:ext cx="3457276" cy="252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Spark Processing - csv processing</a:t>
            </a:r>
            <a:endParaRPr/>
          </a:p>
        </p:txBody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Shape 230"/>
          <p:cNvPicPr preferRelativeResize="0"/>
          <p:nvPr/>
        </p:nvPicPr>
        <p:blipFill rotWithShape="1">
          <a:blip r:embed="rId3">
            <a:alphaModFix/>
          </a:blip>
          <a:srcRect b="50826" l="0" r="33673" t="0"/>
          <a:stretch/>
        </p:blipFill>
        <p:spPr>
          <a:xfrm>
            <a:off x="803050" y="1587038"/>
            <a:ext cx="2861250" cy="215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/>
        </p:nvSpPr>
        <p:spPr>
          <a:xfrm>
            <a:off x="4364175" y="1360525"/>
            <a:ext cx="40524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Open Sans"/>
              <a:buChar char="-"/>
            </a:pPr>
            <a:r>
              <a:rPr lang="ko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103 folders</a:t>
            </a:r>
            <a:endParaRPr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Open Sans"/>
              <a:buChar char="-"/>
            </a:pPr>
            <a:r>
              <a:rPr lang="ko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png files &amp; one csv in a folder</a:t>
            </a:r>
            <a:endParaRPr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Spark Processing - csv processing</a:t>
            </a:r>
            <a:endParaRPr/>
          </a:p>
        </p:txBody>
      </p:sp>
      <p:pic>
        <p:nvPicPr>
          <p:cNvPr id="237" name="Shape 237"/>
          <p:cNvPicPr preferRelativeResize="0"/>
          <p:nvPr/>
        </p:nvPicPr>
        <p:blipFill rotWithShape="1">
          <a:blip r:embed="rId3">
            <a:alphaModFix/>
          </a:blip>
          <a:srcRect b="0" l="0" r="52584" t="0"/>
          <a:stretch/>
        </p:blipFill>
        <p:spPr>
          <a:xfrm>
            <a:off x="675400" y="1393700"/>
            <a:ext cx="3052350" cy="26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 txBox="1"/>
          <p:nvPr/>
        </p:nvSpPr>
        <p:spPr>
          <a:xfrm>
            <a:off x="4364175" y="1360525"/>
            <a:ext cx="40524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For decode,</a:t>
            </a:r>
            <a:endParaRPr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need to know pixel size (shape)</a:t>
            </a:r>
            <a:endParaRPr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Spark Processing - csv processing</a:t>
            </a:r>
            <a:endParaRPr/>
          </a:p>
        </p:txBody>
      </p:sp>
      <p:pic>
        <p:nvPicPr>
          <p:cNvPr id="244" name="Shape 244"/>
          <p:cNvPicPr preferRelativeResize="0"/>
          <p:nvPr/>
        </p:nvPicPr>
        <p:blipFill rotWithShape="1">
          <a:blip r:embed="rId3">
            <a:alphaModFix/>
          </a:blip>
          <a:srcRect b="34443" l="0" r="33958" t="0"/>
          <a:stretch/>
        </p:blipFill>
        <p:spPr>
          <a:xfrm>
            <a:off x="246750" y="1348825"/>
            <a:ext cx="3688800" cy="2572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Shape 245"/>
          <p:cNvCxnSpPr/>
          <p:nvPr/>
        </p:nvCxnSpPr>
        <p:spPr>
          <a:xfrm flipH="1" rot="10800000">
            <a:off x="4024713" y="2628838"/>
            <a:ext cx="1208100" cy="12600"/>
          </a:xfrm>
          <a:prstGeom prst="straightConnector1">
            <a:avLst/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6" name="Shape 246"/>
          <p:cNvPicPr preferRelativeResize="0"/>
          <p:nvPr/>
        </p:nvPicPr>
        <p:blipFill rotWithShape="1">
          <a:blip r:embed="rId4">
            <a:alphaModFix/>
          </a:blip>
          <a:srcRect b="0" l="0" r="30001" t="0"/>
          <a:stretch/>
        </p:blipFill>
        <p:spPr>
          <a:xfrm>
            <a:off x="5322000" y="1348838"/>
            <a:ext cx="3688800" cy="257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 txBox="1"/>
          <p:nvPr/>
        </p:nvSpPr>
        <p:spPr>
          <a:xfrm>
            <a:off x="1480700" y="4125775"/>
            <a:ext cx="23427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Before size process</a:t>
            </a:r>
            <a:endParaRPr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8" name="Shape 248"/>
          <p:cNvSpPr txBox="1"/>
          <p:nvPr/>
        </p:nvSpPr>
        <p:spPr>
          <a:xfrm>
            <a:off x="5646600" y="4125775"/>
            <a:ext cx="23427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After</a:t>
            </a:r>
            <a:r>
              <a:rPr lang="ko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size process</a:t>
            </a:r>
            <a:endParaRPr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Spark Processing - csv processing (Decoding)</a:t>
            </a:r>
            <a:endParaRPr/>
          </a:p>
        </p:txBody>
      </p:sp>
      <p:sp>
        <p:nvSpPr>
          <p:cNvPr id="254" name="Shape 254"/>
          <p:cNvSpPr/>
          <p:nvPr/>
        </p:nvSpPr>
        <p:spPr>
          <a:xfrm>
            <a:off x="233800" y="1882125"/>
            <a:ext cx="2065200" cy="572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Open Sans"/>
                <a:ea typeface="Open Sans"/>
                <a:cs typeface="Open Sans"/>
                <a:sym typeface="Open Sans"/>
              </a:rPr>
              <a:t>RLE Encoded Pixel</a:t>
            </a:r>
            <a:r>
              <a:rPr b="1" lang="ko" sz="1600"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3789200" y="2195050"/>
            <a:ext cx="1224300" cy="11301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Open Sans"/>
                <a:ea typeface="Open Sans"/>
                <a:cs typeface="Open Sans"/>
                <a:sym typeface="Open Sans"/>
              </a:rPr>
              <a:t>Decoding 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Open Sans"/>
                <a:ea typeface="Open Sans"/>
                <a:cs typeface="Open Sans"/>
                <a:sym typeface="Open Sans"/>
              </a:rPr>
              <a:t>Function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6" name="Shape 256"/>
          <p:cNvSpPr txBox="1"/>
          <p:nvPr/>
        </p:nvSpPr>
        <p:spPr>
          <a:xfrm>
            <a:off x="337675" y="1544475"/>
            <a:ext cx="2325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ex) 189463 14 190294 17 ...</a:t>
            </a:r>
            <a:endParaRPr sz="1200"/>
          </a:p>
        </p:txBody>
      </p:sp>
      <p:sp>
        <p:nvSpPr>
          <p:cNvPr id="257" name="Shape 257"/>
          <p:cNvSpPr/>
          <p:nvPr/>
        </p:nvSpPr>
        <p:spPr>
          <a:xfrm>
            <a:off x="233800" y="3112600"/>
            <a:ext cx="2065200" cy="572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Open Sans"/>
                <a:ea typeface="Open Sans"/>
                <a:cs typeface="Open Sans"/>
                <a:sym typeface="Open Sans"/>
              </a:rPr>
              <a:t>Shape Value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8" name="Shape 258"/>
          <p:cNvSpPr txBox="1"/>
          <p:nvPr/>
        </p:nvSpPr>
        <p:spPr>
          <a:xfrm>
            <a:off x="337675" y="2774950"/>
            <a:ext cx="2325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ex) 832 x 992 = 825,344</a:t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9" name="Shape 259"/>
          <p:cNvCxnSpPr>
            <a:stCxn id="254" idx="3"/>
            <a:endCxn id="255" idx="1"/>
          </p:cNvCxnSpPr>
          <p:nvPr/>
        </p:nvCxnSpPr>
        <p:spPr>
          <a:xfrm>
            <a:off x="2299000" y="2168475"/>
            <a:ext cx="1490100" cy="5916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F3F3F3">
                <a:alpha val="50000"/>
              </a:srgbClr>
            </a:outerShdw>
          </a:effectLst>
        </p:spPr>
      </p:cxnSp>
      <p:cxnSp>
        <p:nvCxnSpPr>
          <p:cNvPr id="260" name="Shape 260"/>
          <p:cNvCxnSpPr>
            <a:endCxn id="255" idx="1"/>
          </p:cNvCxnSpPr>
          <p:nvPr/>
        </p:nvCxnSpPr>
        <p:spPr>
          <a:xfrm flipH="1" rot="10800000">
            <a:off x="2299100" y="2760100"/>
            <a:ext cx="1490100" cy="6390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F3F3F3">
                <a:alpha val="50000"/>
              </a:srgbClr>
            </a:outerShdw>
          </a:effectLst>
        </p:spPr>
      </p:cxnSp>
      <p:sp>
        <p:nvSpPr>
          <p:cNvPr id="261" name="Shape 261"/>
          <p:cNvSpPr/>
          <p:nvPr/>
        </p:nvSpPr>
        <p:spPr>
          <a:xfrm>
            <a:off x="6245800" y="1858450"/>
            <a:ext cx="2065200" cy="1803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Open Sans"/>
                <a:ea typeface="Open Sans"/>
                <a:cs typeface="Open Sans"/>
                <a:sym typeface="Open Sans"/>
              </a:rPr>
              <a:t>Mask Array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                   ...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Open Sans"/>
                <a:ea typeface="Open Sans"/>
                <a:cs typeface="Open Sans"/>
                <a:sym typeface="Open Sans"/>
              </a:rPr>
              <a:t>         ...  00000000   ...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Open Sans"/>
                <a:ea typeface="Open Sans"/>
                <a:cs typeface="Open Sans"/>
                <a:sym typeface="Open Sans"/>
              </a:rPr>
              <a:t>         ...  00011110   ...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Open Sans"/>
                <a:ea typeface="Open Sans"/>
                <a:cs typeface="Open Sans"/>
                <a:sym typeface="Open Sans"/>
              </a:rPr>
              <a:t>         ...  00011100   ...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Open Sans"/>
                <a:ea typeface="Open Sans"/>
                <a:cs typeface="Open Sans"/>
                <a:sym typeface="Open Sans"/>
              </a:rPr>
              <a:t>         …  00001000   ...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Open Sans"/>
                <a:ea typeface="Open Sans"/>
                <a:cs typeface="Open Sans"/>
                <a:sym typeface="Open Sans"/>
              </a:rPr>
              <a:t>         ...  00000000   ...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...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2" name="Shape 262"/>
          <p:cNvCxnSpPr>
            <a:stCxn id="255" idx="3"/>
            <a:endCxn id="261" idx="1"/>
          </p:cNvCxnSpPr>
          <p:nvPr/>
        </p:nvCxnSpPr>
        <p:spPr>
          <a:xfrm>
            <a:off x="5013500" y="2760100"/>
            <a:ext cx="12324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Spark Processing - csv processing (Decoding)</a:t>
            </a:r>
            <a:endParaRPr/>
          </a:p>
        </p:txBody>
      </p:sp>
      <p:pic>
        <p:nvPicPr>
          <p:cNvPr id="268" name="Shape 268"/>
          <p:cNvPicPr preferRelativeResize="0"/>
          <p:nvPr/>
        </p:nvPicPr>
        <p:blipFill rotWithShape="1">
          <a:blip r:embed="rId3">
            <a:alphaModFix/>
          </a:blip>
          <a:srcRect b="0" l="0" r="14244" t="941"/>
          <a:stretch/>
        </p:blipFill>
        <p:spPr>
          <a:xfrm>
            <a:off x="595225" y="1581650"/>
            <a:ext cx="3111800" cy="268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/>
          <p:nvPr/>
        </p:nvSpPr>
        <p:spPr>
          <a:xfrm>
            <a:off x="4288250" y="1623888"/>
            <a:ext cx="40524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Count number of 1</a:t>
            </a:r>
            <a:endParaRPr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cell ratio - 1’s count / shape</a:t>
            </a:r>
            <a:endParaRPr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Spark Processing - csv processing</a:t>
            </a:r>
            <a:endParaRPr/>
          </a:p>
        </p:txBody>
      </p:sp>
      <p:pic>
        <p:nvPicPr>
          <p:cNvPr id="275" name="Shape 275"/>
          <p:cNvPicPr preferRelativeResize="0"/>
          <p:nvPr/>
        </p:nvPicPr>
        <p:blipFill rotWithShape="1">
          <a:blip r:embed="rId3">
            <a:alphaModFix/>
          </a:blip>
          <a:srcRect b="0" l="0" r="30001" t="0"/>
          <a:stretch/>
        </p:blipFill>
        <p:spPr>
          <a:xfrm>
            <a:off x="129875" y="1424725"/>
            <a:ext cx="3618850" cy="2848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Shape 276"/>
          <p:cNvCxnSpPr/>
          <p:nvPr/>
        </p:nvCxnSpPr>
        <p:spPr>
          <a:xfrm flipH="1" rot="10800000">
            <a:off x="3800700" y="2842675"/>
            <a:ext cx="1208100" cy="12600"/>
          </a:xfrm>
          <a:prstGeom prst="straightConnector1">
            <a:avLst/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77" name="Shape 2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0775" y="1383275"/>
            <a:ext cx="3888300" cy="29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Shape 278"/>
          <p:cNvSpPr txBox="1"/>
          <p:nvPr/>
        </p:nvSpPr>
        <p:spPr>
          <a:xfrm>
            <a:off x="1406025" y="4463500"/>
            <a:ext cx="23427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Before decoding</a:t>
            </a:r>
            <a:endParaRPr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9" name="Shape 279"/>
          <p:cNvSpPr txBox="1"/>
          <p:nvPr/>
        </p:nvSpPr>
        <p:spPr>
          <a:xfrm>
            <a:off x="5256950" y="4463500"/>
            <a:ext cx="23427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After decoding</a:t>
            </a:r>
            <a:endParaRPr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Data Visualization</a:t>
            </a:r>
            <a:endParaRPr/>
          </a:p>
        </p:txBody>
      </p:sp>
      <p:pic>
        <p:nvPicPr>
          <p:cNvPr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100" y="1369624"/>
            <a:ext cx="3744900" cy="22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Shape 2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3650" y="1426624"/>
            <a:ext cx="3521075" cy="21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Shape 291"/>
          <p:cNvPicPr preferRelativeResize="0"/>
          <p:nvPr/>
        </p:nvPicPr>
        <p:blipFill rotWithShape="1">
          <a:blip r:embed="rId3">
            <a:alphaModFix/>
          </a:blip>
          <a:srcRect b="3939" l="-2500" r="2499" t="-3940"/>
          <a:stretch/>
        </p:blipFill>
        <p:spPr>
          <a:xfrm>
            <a:off x="5597100" y="1786750"/>
            <a:ext cx="3256799" cy="185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Shape 2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275" y="1852025"/>
            <a:ext cx="3095475" cy="17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Shape 293"/>
          <p:cNvSpPr/>
          <p:nvPr/>
        </p:nvSpPr>
        <p:spPr>
          <a:xfrm>
            <a:off x="4277188" y="2490450"/>
            <a:ext cx="941400" cy="59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94" name="Shape 294"/>
          <p:cNvSpPr txBox="1"/>
          <p:nvPr/>
        </p:nvSpPr>
        <p:spPr>
          <a:xfrm>
            <a:off x="736025" y="641850"/>
            <a:ext cx="26103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dk1"/>
                </a:solidFill>
              </a:rPr>
              <a:t>Data to Mysql 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/>
        </p:nvSpPr>
        <p:spPr>
          <a:xfrm>
            <a:off x="3256275" y="2404550"/>
            <a:ext cx="24606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http://133.186.134.34:8060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0" name="Shape 300"/>
          <p:cNvSpPr txBox="1"/>
          <p:nvPr/>
        </p:nvSpPr>
        <p:spPr>
          <a:xfrm>
            <a:off x="3278325" y="1652750"/>
            <a:ext cx="24165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>
                <a:solidFill>
                  <a:schemeClr val="dk1"/>
                </a:solidFill>
              </a:rPr>
              <a:t>Thank you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How to Get Information in Image ?</a:t>
            </a:r>
            <a:endParaRPr sz="2400"/>
          </a:p>
        </p:txBody>
      </p:sp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175" y="1584525"/>
            <a:ext cx="2394950" cy="14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7900" y="1832512"/>
            <a:ext cx="4139702" cy="147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How to Get Information in Image ?</a:t>
            </a:r>
            <a:endParaRPr sz="2400"/>
          </a:p>
        </p:txBody>
      </p:sp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175" y="1584525"/>
            <a:ext cx="2394950" cy="14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7900" y="1832512"/>
            <a:ext cx="4139702" cy="14784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/>
          <p:nvPr/>
        </p:nvSpPr>
        <p:spPr>
          <a:xfrm>
            <a:off x="1407775" y="1620650"/>
            <a:ext cx="1751100" cy="17304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 txBox="1"/>
          <p:nvPr/>
        </p:nvSpPr>
        <p:spPr>
          <a:xfrm>
            <a:off x="1620675" y="3660200"/>
            <a:ext cx="5679000" cy="10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It is hard to adopt  distribution algorithm, because image composed of a matrix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How to Get Information in Image ?</a:t>
            </a:r>
            <a:endParaRPr sz="2400"/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175" y="1584525"/>
            <a:ext cx="2394950" cy="14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7900" y="1832512"/>
            <a:ext cx="4139702" cy="14784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/>
          <p:nvPr/>
        </p:nvSpPr>
        <p:spPr>
          <a:xfrm>
            <a:off x="1407775" y="1620650"/>
            <a:ext cx="1751100" cy="17304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4532325" y="1584525"/>
            <a:ext cx="2426400" cy="2397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Shape 96"/>
          <p:cNvSpPr txBox="1"/>
          <p:nvPr/>
        </p:nvSpPr>
        <p:spPr>
          <a:xfrm>
            <a:off x="1620675" y="3660200"/>
            <a:ext cx="5679000" cy="10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Spark MLlib has image processing algorithm.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But spark performs navie image processing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Using Deep Learning</a:t>
            </a:r>
            <a:endParaRPr/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600" y="1234200"/>
            <a:ext cx="7416150" cy="308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/>
        </p:nvSpPr>
        <p:spPr>
          <a:xfrm>
            <a:off x="1762575" y="4497225"/>
            <a:ext cx="56403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Image Segmentation!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Mask -RCNN</a:t>
            </a:r>
            <a:endParaRPr/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8625" y="1483650"/>
            <a:ext cx="5231175" cy="307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/>
        </p:nvSpPr>
        <p:spPr>
          <a:xfrm>
            <a:off x="384575" y="1483650"/>
            <a:ext cx="3215400" cy="29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ko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Mask R-CNN is algorithm that performs image segmentation &amp; detection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ko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It is composed of Faster RCNN &amp; R-FCN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Faster R-CNN</a:t>
            </a:r>
            <a:endParaRPr sz="1800"/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3250" y="1329050"/>
            <a:ext cx="6793900" cy="355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R-FCN</a:t>
            </a:r>
            <a:endParaRPr/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7950" y="1417100"/>
            <a:ext cx="7193800" cy="332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